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72"/>
  </p:notesMasterIdLst>
  <p:handoutMasterIdLst>
    <p:handoutMasterId r:id="rId73"/>
  </p:handoutMasterIdLst>
  <p:sldIdLst>
    <p:sldId id="319" r:id="rId2"/>
    <p:sldId id="312" r:id="rId3"/>
    <p:sldId id="1431" r:id="rId4"/>
    <p:sldId id="1432" r:id="rId5"/>
    <p:sldId id="308" r:id="rId6"/>
    <p:sldId id="1433" r:id="rId7"/>
    <p:sldId id="1424" r:id="rId8"/>
    <p:sldId id="1434" r:id="rId9"/>
    <p:sldId id="1435" r:id="rId10"/>
    <p:sldId id="1436" r:id="rId11"/>
    <p:sldId id="1437" r:id="rId12"/>
    <p:sldId id="1438" r:id="rId13"/>
    <p:sldId id="1439" r:id="rId14"/>
    <p:sldId id="1474" r:id="rId15"/>
    <p:sldId id="1475" r:id="rId16"/>
    <p:sldId id="1476" r:id="rId17"/>
    <p:sldId id="1477" r:id="rId18"/>
    <p:sldId id="1479" r:id="rId19"/>
    <p:sldId id="1480" r:id="rId20"/>
    <p:sldId id="1481" r:id="rId21"/>
    <p:sldId id="1482" r:id="rId22"/>
    <p:sldId id="1483" r:id="rId23"/>
    <p:sldId id="1478" r:id="rId24"/>
    <p:sldId id="1426" r:id="rId25"/>
    <p:sldId id="1440" r:id="rId26"/>
    <p:sldId id="1441" r:id="rId27"/>
    <p:sldId id="1442" r:id="rId28"/>
    <p:sldId id="1443" r:id="rId29"/>
    <p:sldId id="1444" r:id="rId30"/>
    <p:sldId id="1425" r:id="rId31"/>
    <p:sldId id="1445" r:id="rId32"/>
    <p:sldId id="1484" r:id="rId33"/>
    <p:sldId id="1485" r:id="rId34"/>
    <p:sldId id="1486" r:id="rId35"/>
    <p:sldId id="1487" r:id="rId36"/>
    <p:sldId id="1427" r:id="rId37"/>
    <p:sldId id="1488" r:id="rId38"/>
    <p:sldId id="1489" r:id="rId39"/>
    <p:sldId id="1490" r:id="rId40"/>
    <p:sldId id="1491" r:id="rId41"/>
    <p:sldId id="1421" r:id="rId42"/>
    <p:sldId id="1492" r:id="rId43"/>
    <p:sldId id="1446" r:id="rId44"/>
    <p:sldId id="1447" r:id="rId45"/>
    <p:sldId id="1448" r:id="rId46"/>
    <p:sldId id="1449" r:id="rId47"/>
    <p:sldId id="1450" r:id="rId48"/>
    <p:sldId id="1451" r:id="rId49"/>
    <p:sldId id="1493" r:id="rId50"/>
    <p:sldId id="1422" r:id="rId51"/>
    <p:sldId id="1428" r:id="rId52"/>
    <p:sldId id="1452" r:id="rId53"/>
    <p:sldId id="1429" r:id="rId54"/>
    <p:sldId id="1459" r:id="rId55"/>
    <p:sldId id="1460" r:id="rId56"/>
    <p:sldId id="1461" r:id="rId57"/>
    <p:sldId id="1462" r:id="rId58"/>
    <p:sldId id="1463" r:id="rId59"/>
    <p:sldId id="1464" r:id="rId60"/>
    <p:sldId id="1465" r:id="rId61"/>
    <p:sldId id="1466" r:id="rId62"/>
    <p:sldId id="1467" r:id="rId63"/>
    <p:sldId id="1430" r:id="rId64"/>
    <p:sldId id="1468" r:id="rId65"/>
    <p:sldId id="1469" r:id="rId66"/>
    <p:sldId id="1470" r:id="rId67"/>
    <p:sldId id="1471" r:id="rId68"/>
    <p:sldId id="1472" r:id="rId69"/>
    <p:sldId id="1494" r:id="rId70"/>
    <p:sldId id="1473" r:id="rId71"/>
  </p:sldIdLst>
  <p:sldSz cx="9144000" cy="6858000" type="screen4x3"/>
  <p:notesSz cx="6858000" cy="9144000"/>
  <p:custDataLst>
    <p:tags r:id="rId7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3B8"/>
    <a:srgbClr val="90CFDF"/>
    <a:srgbClr val="319095"/>
    <a:srgbClr val="074996"/>
    <a:srgbClr val="595959"/>
    <a:srgbClr val="4472C4"/>
    <a:srgbClr val="F30017"/>
    <a:srgbClr val="FFAFBA"/>
    <a:srgbClr val="FF7F94"/>
    <a:srgbClr val="F66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890" autoAdjust="0"/>
    <p:restoredTop sz="89414" autoAdjust="0"/>
  </p:normalViewPr>
  <p:slideViewPr>
    <p:cSldViewPr snapToGrid="0">
      <p:cViewPr varScale="1">
        <p:scale>
          <a:sx n="96" d="100"/>
          <a:sy n="96" d="100"/>
        </p:scale>
        <p:origin x="1317" y="3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82CDD52-2B46-7B49-842A-AA53AB730B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623352-C90C-D24C-B8BE-556D56966B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E3F03F-04C0-3B4C-98EF-4B591385F5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CBB3D-2EBA-9D4F-8423-81DDA5C260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6994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2A66C-1DB6-E44E-9EB9-C3C62BDEBC05}" type="datetimeFigureOut">
              <a:rPr kumimoji="1" lang="zh-CN" altLang="en-US" smtClean="0"/>
              <a:t>2023-08-24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7D336-4BC6-EE4C-BD27-9292C4CE84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7510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5344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9295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67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677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6403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6233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8868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0572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BE567D6C-98E0-4DEF-8A74-6182ECC626BB}"/>
              </a:ext>
            </a:extLst>
          </p:cNvPr>
          <p:cNvSpPr/>
          <p:nvPr userDrawn="1"/>
        </p:nvSpPr>
        <p:spPr>
          <a:xfrm>
            <a:off x="5144516" y="6371963"/>
            <a:ext cx="1228061" cy="372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F0BFE3-E035-4DB9-A3D2-B8F99D35F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843" y="1130301"/>
            <a:ext cx="5334121" cy="217731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lnSpc>
                <a:spcPct val="120000"/>
              </a:lnSpc>
              <a:defRPr sz="33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F0F1B1-16C1-47F5-83C1-E23FF7DB0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457" y="3307615"/>
            <a:ext cx="5344508" cy="5084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4" name="文本占位符 113">
            <a:extLst>
              <a:ext uri="{FF2B5EF4-FFF2-40B4-BE49-F238E27FC236}">
                <a16:creationId xmlns:a16="http://schemas.microsoft.com/office/drawing/2014/main" id="{1D042017-EA01-0746-A58F-259DD19AD3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2457" y="4102632"/>
            <a:ext cx="5319713" cy="203146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B266384C-2791-0F43-9817-F81B103A739A}"/>
              </a:ext>
            </a:extLst>
          </p:cNvPr>
          <p:cNvSpPr/>
          <p:nvPr userDrawn="1"/>
        </p:nvSpPr>
        <p:spPr>
          <a:xfrm>
            <a:off x="9010520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AD8D2358-BAA6-4DCB-8F50-C483277FD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"/>
                    </a14:imgEffect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91" y="3307615"/>
            <a:ext cx="1777868" cy="1907934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66B964F-49E7-464C-91A8-5BC6EE9B501C}"/>
              </a:ext>
            </a:extLst>
          </p:cNvPr>
          <p:cNvSpPr/>
          <p:nvPr userDrawn="1"/>
        </p:nvSpPr>
        <p:spPr>
          <a:xfrm>
            <a:off x="1" y="0"/>
            <a:ext cx="6372576" cy="1047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6AFDF3-2EF5-4164-84E3-0E702C77CCA8}"/>
              </a:ext>
            </a:extLst>
          </p:cNvPr>
          <p:cNvSpPr/>
          <p:nvPr userDrawn="1"/>
        </p:nvSpPr>
        <p:spPr>
          <a:xfrm>
            <a:off x="5700686" y="754851"/>
            <a:ext cx="567093" cy="18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F3EA38-E8BD-4561-A872-5E65122F6F34}"/>
              </a:ext>
            </a:extLst>
          </p:cNvPr>
          <p:cNvSpPr/>
          <p:nvPr userDrawn="1"/>
        </p:nvSpPr>
        <p:spPr>
          <a:xfrm>
            <a:off x="5237018" y="6177519"/>
            <a:ext cx="1083411" cy="243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占位符 7">
            <a:extLst>
              <a:ext uri="{FF2B5EF4-FFF2-40B4-BE49-F238E27FC236}">
                <a16:creationId xmlns:a16="http://schemas.microsoft.com/office/drawing/2014/main" id="{1D366FF6-F4E4-4D2C-AAF8-F80B2CC51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1127" y="0"/>
            <a:ext cx="3058667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sp>
        <p:nvSpPr>
          <p:cNvPr id="230" name="任意形状 229">
            <a:extLst>
              <a:ext uri="{FF2B5EF4-FFF2-40B4-BE49-F238E27FC236}">
                <a16:creationId xmlns:a16="http://schemas.microsoft.com/office/drawing/2014/main" id="{871B02A7-EF6F-134C-B920-6B76573B7D8C}"/>
              </a:ext>
            </a:extLst>
          </p:cNvPr>
          <p:cNvSpPr/>
          <p:nvPr userDrawn="1"/>
        </p:nvSpPr>
        <p:spPr>
          <a:xfrm>
            <a:off x="5859407" y="-86497"/>
            <a:ext cx="3202595" cy="7027086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B583EDF-1FB2-46BF-8E0F-F37E0204822B}"/>
              </a:ext>
            </a:extLst>
          </p:cNvPr>
          <p:cNvGrpSpPr/>
          <p:nvPr userDrawn="1"/>
        </p:nvGrpSpPr>
        <p:grpSpPr>
          <a:xfrm>
            <a:off x="-1870807" y="111771"/>
            <a:ext cx="7939086" cy="968457"/>
            <a:chOff x="-1870807" y="111771"/>
            <a:chExt cx="7939086" cy="96845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CF5262D-E87E-47DF-8AC6-2D6253A145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0" y="11177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8" name="副标题 2">
              <a:extLst>
                <a:ext uri="{FF2B5EF4-FFF2-40B4-BE49-F238E27FC236}">
                  <a16:creationId xmlns:a16="http://schemas.microsoft.com/office/drawing/2014/main" id="{CCCC069B-DAD5-4877-9C2E-ED970B23F34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1870807" y="571776"/>
              <a:ext cx="7939086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30722" name="Picture 2">
              <a:extLst>
                <a:ext uri="{FF2B5EF4-FFF2-40B4-BE49-F238E27FC236}">
                  <a16:creationId xmlns:a16="http://schemas.microsoft.com/office/drawing/2014/main" id="{9D39FAD1-1AE4-4DB0-BA47-7E24A7685EE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962" y="207266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" name="图片 19" descr="图片包含 动物, 黑暗, 飞行, 亮&#10;&#10;描述已自动生成">
            <a:extLst>
              <a:ext uri="{FF2B5EF4-FFF2-40B4-BE49-F238E27FC236}">
                <a16:creationId xmlns:a16="http://schemas.microsoft.com/office/drawing/2014/main" id="{2F5046F9-E527-46F5-BE1C-8543AD17A2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27502" r="27709" b="25335"/>
          <a:stretch/>
        </p:blipFill>
        <p:spPr>
          <a:xfrm rot="20969388" flipH="1">
            <a:off x="6161032" y="3524728"/>
            <a:ext cx="2636515" cy="2783574"/>
          </a:xfrm>
          <a:prstGeom prst="rect">
            <a:avLst/>
          </a:prstGeom>
        </p:spPr>
      </p:pic>
      <p:pic>
        <p:nvPicPr>
          <p:cNvPr id="21" name="图片 20" descr="图片包含 飞行, 户外, 动物, 黑暗&#10;&#10;描述已自动生成">
            <a:extLst>
              <a:ext uri="{FF2B5EF4-FFF2-40B4-BE49-F238E27FC236}">
                <a16:creationId xmlns:a16="http://schemas.microsoft.com/office/drawing/2014/main" id="{FCF49223-7BE9-43B8-9D8D-6E1EB5F05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 flipH="1">
            <a:off x="7636995" y="3008504"/>
            <a:ext cx="1133845" cy="68425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9AC23E-7C79-4710-9879-1BB72171B47F}"/>
              </a:ext>
            </a:extLst>
          </p:cNvPr>
          <p:cNvSpPr/>
          <p:nvPr userDrawn="1"/>
        </p:nvSpPr>
        <p:spPr>
          <a:xfrm>
            <a:off x="24206" y="63324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BF335F7-E8D0-423F-8AC5-730B2C87BC20}"/>
              </a:ext>
            </a:extLst>
          </p:cNvPr>
          <p:cNvSpPr/>
          <p:nvPr userDrawn="1"/>
        </p:nvSpPr>
        <p:spPr>
          <a:xfrm>
            <a:off x="897742" y="195452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56657" y="152481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1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1A2EB76-5181-4BF6-959D-25A67C426BF1}"/>
              </a:ext>
            </a:extLst>
          </p:cNvPr>
          <p:cNvSpPr/>
          <p:nvPr userDrawn="1"/>
        </p:nvSpPr>
        <p:spPr>
          <a:xfrm>
            <a:off x="2751644" y="-30098"/>
            <a:ext cx="6392356" cy="61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0AF157-135E-5B48-83D7-67D478F83CDC}"/>
              </a:ext>
            </a:extLst>
          </p:cNvPr>
          <p:cNvSpPr/>
          <p:nvPr userDrawn="1"/>
        </p:nvSpPr>
        <p:spPr>
          <a:xfrm>
            <a:off x="-9485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B99CD373-9A19-B145-9F82-758C4568C2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164064" y="0"/>
            <a:ext cx="3072872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9CD7EF8E-C973-F549-8D89-2BDFF14D89D4}"/>
              </a:ext>
            </a:extLst>
          </p:cNvPr>
          <p:cNvSpPr/>
          <p:nvPr userDrawn="1"/>
        </p:nvSpPr>
        <p:spPr>
          <a:xfrm flipH="1">
            <a:off x="73524" y="-98854"/>
            <a:ext cx="3249529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占位符 7">
            <a:extLst>
              <a:ext uri="{FF2B5EF4-FFF2-40B4-BE49-F238E27FC236}">
                <a16:creationId xmlns:a16="http://schemas.microsoft.com/office/drawing/2014/main" id="{183BAD50-F315-4439-9DD3-78F8DF3056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4303" y="-90722"/>
            <a:ext cx="3139863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A3AD8D2-F0CE-48FE-BE13-EE6B8336F6D6}"/>
              </a:ext>
            </a:extLst>
          </p:cNvPr>
          <p:cNvGrpSpPr/>
          <p:nvPr userDrawn="1"/>
        </p:nvGrpSpPr>
        <p:grpSpPr>
          <a:xfrm>
            <a:off x="5627500" y="179918"/>
            <a:ext cx="3352436" cy="946076"/>
            <a:chOff x="5639533" y="1"/>
            <a:chExt cx="3352436" cy="94607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4531A01-D111-44DD-8AF7-3F424DBBC1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4354" y="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3" name="副标题 2">
              <a:extLst>
                <a:ext uri="{FF2B5EF4-FFF2-40B4-BE49-F238E27FC236}">
                  <a16:creationId xmlns:a16="http://schemas.microsoft.com/office/drawing/2014/main" id="{5DB67CCF-68D1-4AC3-9150-7810CD924B4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39533" y="437625"/>
              <a:ext cx="2460780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BE194255-7866-41D0-84E5-16D7F9A7D8C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963" y="157391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D9AAE59-04CF-47BD-ACA1-8373D368E8D4}"/>
              </a:ext>
            </a:extLst>
          </p:cNvPr>
          <p:cNvSpPr/>
          <p:nvPr userDrawn="1"/>
        </p:nvSpPr>
        <p:spPr>
          <a:xfrm>
            <a:off x="4954386" y="5619404"/>
            <a:ext cx="4164218" cy="1238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32248DD-EB20-4BE9-A420-0B9189567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2" t="30239" r="23487" b="22840"/>
          <a:stretch>
            <a:fillRect/>
          </a:stretch>
        </p:blipFill>
        <p:spPr>
          <a:xfrm>
            <a:off x="305699" y="4304781"/>
            <a:ext cx="2957039" cy="1673513"/>
          </a:xfrm>
          <a:prstGeom prst="rect">
            <a:avLst/>
          </a:prstGeom>
          <a:noFill/>
        </p:spPr>
      </p:pic>
      <p:pic>
        <p:nvPicPr>
          <p:cNvPr id="16" name="图片 15" descr="图片包含 飞行, 户外, 动物, 黑暗&#10;&#10;描述已自动生成">
            <a:extLst>
              <a:ext uri="{FF2B5EF4-FFF2-40B4-BE49-F238E27FC236}">
                <a16:creationId xmlns:a16="http://schemas.microsoft.com/office/drawing/2014/main" id="{D8717597-520A-4226-9D65-FC4A60A2D4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>
            <a:off x="281424" y="3429002"/>
            <a:ext cx="1163230" cy="684253"/>
          </a:xfrm>
          <a:prstGeom prst="rect">
            <a:avLst/>
          </a:prstGeom>
        </p:spPr>
      </p:pic>
      <p:sp>
        <p:nvSpPr>
          <p:cNvPr id="17" name="Oval 14">
            <a:extLst>
              <a:ext uri="{FF2B5EF4-FFF2-40B4-BE49-F238E27FC236}">
                <a16:creationId xmlns:a16="http://schemas.microsoft.com/office/drawing/2014/main" id="{6BA6CDC1-33D2-430C-97F4-0E88C1774BD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5821486" y="1088508"/>
            <a:ext cx="3248990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35631-D04C-49C3-B132-D9762499C6BF}"/>
              </a:ext>
            </a:extLst>
          </p:cNvPr>
          <p:cNvSpPr/>
          <p:nvPr userDrawn="1"/>
        </p:nvSpPr>
        <p:spPr>
          <a:xfrm>
            <a:off x="4796458" y="80849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7C224FF-63B6-4A73-AC04-7B7E2C0637FC}"/>
              </a:ext>
            </a:extLst>
          </p:cNvPr>
          <p:cNvSpPr/>
          <p:nvPr userDrawn="1"/>
        </p:nvSpPr>
        <p:spPr>
          <a:xfrm>
            <a:off x="4490732" y="273234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892954" y="179063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9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720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8A2B693D-DA74-418B-B434-4DF788C9A567}"/>
              </a:ext>
            </a:extLst>
          </p:cNvPr>
          <p:cNvSpPr txBox="1"/>
          <p:nvPr userDrawn="1"/>
        </p:nvSpPr>
        <p:spPr>
          <a:xfrm>
            <a:off x="0" y="54647"/>
            <a:ext cx="2840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数学建模算法与应用</a:t>
            </a:r>
          </a:p>
        </p:txBody>
      </p:sp>
      <p:sp>
        <p:nvSpPr>
          <p:cNvPr id="12" name="Oval 14">
            <a:extLst>
              <a:ext uri="{FF2B5EF4-FFF2-40B4-BE49-F238E27FC236}">
                <a16:creationId xmlns:a16="http://schemas.microsoft.com/office/drawing/2014/main" id="{1EF86223-594F-4CC2-8E15-C5D4707F8FE3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6286500" y="6427214"/>
            <a:ext cx="2759642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ABC3D8D-3DDA-42A5-AF31-9C008BB42B74}"/>
              </a:ext>
            </a:extLst>
          </p:cNvPr>
          <p:cNvCxnSpPr>
            <a:cxnSpLocks/>
          </p:cNvCxnSpPr>
          <p:nvPr userDrawn="1"/>
        </p:nvCxnSpPr>
        <p:spPr>
          <a:xfrm>
            <a:off x="30336" y="475271"/>
            <a:ext cx="9113664" cy="0"/>
          </a:xfrm>
          <a:prstGeom prst="line">
            <a:avLst/>
          </a:prstGeom>
          <a:ln w="28575">
            <a:solidFill>
              <a:srgbClr val="029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燕尾形 16">
            <a:extLst>
              <a:ext uri="{FF2B5EF4-FFF2-40B4-BE49-F238E27FC236}">
                <a16:creationId xmlns:a16="http://schemas.microsoft.com/office/drawing/2014/main" id="{A91E8CED-F193-478D-9B6E-D8607DC7D7B2}"/>
              </a:ext>
            </a:extLst>
          </p:cNvPr>
          <p:cNvSpPr/>
          <p:nvPr userDrawn="1"/>
        </p:nvSpPr>
        <p:spPr>
          <a:xfrm>
            <a:off x="2366957" y="-2421"/>
            <a:ext cx="509912" cy="496197"/>
          </a:xfrm>
          <a:prstGeom prst="chevron">
            <a:avLst/>
          </a:prstGeom>
          <a:solidFill>
            <a:srgbClr val="029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35F13E-C386-47E8-9846-CC5F6E9A12F9}"/>
              </a:ext>
            </a:extLst>
          </p:cNvPr>
          <p:cNvSpPr txBox="1"/>
          <p:nvPr/>
        </p:nvSpPr>
        <p:spPr>
          <a:xfrm>
            <a:off x="-2121570" y="6447044"/>
            <a:ext cx="11161240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航空基础学院数学教研室</a:t>
            </a:r>
          </a:p>
        </p:txBody>
      </p:sp>
      <p:sp>
        <p:nvSpPr>
          <p:cNvPr id="10" name="燕尾形 16">
            <a:extLst>
              <a:ext uri="{FF2B5EF4-FFF2-40B4-BE49-F238E27FC236}">
                <a16:creationId xmlns:a16="http://schemas.microsoft.com/office/drawing/2014/main" id="{49DD24C2-B807-4A6B-90A3-45C6D574A779}"/>
              </a:ext>
            </a:extLst>
          </p:cNvPr>
          <p:cNvSpPr/>
          <p:nvPr userDrawn="1"/>
        </p:nvSpPr>
        <p:spPr>
          <a:xfrm>
            <a:off x="2679861" y="-8012"/>
            <a:ext cx="509912" cy="477713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92B5AC-ED1F-4148-BE33-23CE7FE2F931}"/>
              </a:ext>
            </a:extLst>
          </p:cNvPr>
          <p:cNvSpPr txBox="1"/>
          <p:nvPr userDrawn="1"/>
        </p:nvSpPr>
        <p:spPr>
          <a:xfrm>
            <a:off x="5741377" y="48998"/>
            <a:ext cx="3399091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9</a:t>
            </a: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章  支持向量机</a:t>
            </a:r>
            <a:endParaRPr lang="zh-CN" altLang="en-US" sz="1800" b="1" dirty="0">
              <a:solidFill>
                <a:srgbClr val="40404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5E2CC82-59A9-4C6E-BC38-8A42E3210C93}"/>
              </a:ext>
            </a:extLst>
          </p:cNvPr>
          <p:cNvSpPr/>
          <p:nvPr userDrawn="1"/>
        </p:nvSpPr>
        <p:spPr>
          <a:xfrm>
            <a:off x="6217920" y="6483096"/>
            <a:ext cx="2926080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FD5F623E-C890-4BFF-A391-19C23CB60900}"/>
              </a:ext>
            </a:extLst>
          </p:cNvPr>
          <p:cNvSpPr txBox="1"/>
          <p:nvPr userDrawn="1"/>
        </p:nvSpPr>
        <p:spPr>
          <a:xfrm>
            <a:off x="7937492" y="6472889"/>
            <a:ext cx="1072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452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16" r:id="rId2"/>
    <p:sldLayoutId id="2147483717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19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11" userDrawn="1">
          <p15:clr>
            <a:srgbClr val="F26B43"/>
          </p15:clr>
        </p15:guide>
        <p15:guide id="4" pos="5449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7" orient="horz" pos="3929" userDrawn="1">
          <p15:clr>
            <a:srgbClr val="F26B43"/>
          </p15:clr>
        </p15:guide>
        <p15:guide id="8" orient="horz" pos="4020" userDrawn="1">
          <p15:clr>
            <a:srgbClr val="F26B43"/>
          </p15:clr>
        </p15:guide>
        <p15:guide id="9" pos="2030" userDrawn="1">
          <p15:clr>
            <a:srgbClr val="F26B43"/>
          </p15:clr>
        </p15:guide>
        <p15:guide id="10" pos="3731" userDrawn="1">
          <p15:clr>
            <a:srgbClr val="F26B43"/>
          </p15:clr>
        </p15:guide>
        <p15:guide id="11" pos="380" userDrawn="1">
          <p15:clr>
            <a:srgbClr val="F26B43"/>
          </p15:clr>
        </p15:guide>
        <p15:guide id="12" pos="538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package" Target="../embeddings/Microsoft_Word_Document6.docx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package" Target="../embeddings/Microsoft_Word_Document7.docx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package" Target="../embeddings/Microsoft_Word_Document8.docx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package" Target="../embeddings/Microsoft_Word_Document9.docx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package" Target="../embeddings/Microsoft_Word_Document10.docx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package" Target="../embeddings/Microsoft_Word_Document11.docx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package" Target="../embeddings/Microsoft_Word_Document12.doc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emf"/><Relationship Id="rId4" Type="http://schemas.openxmlformats.org/officeDocument/2006/relationships/package" Target="../embeddings/Microsoft_Word_Document13.docx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Word_Document14.docx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Word_Document15.docx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package" Target="../embeddings/Microsoft_Word_Document16.docx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package" Target="../embeddings/Microsoft_Word_Document17.docx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package" Target="../embeddings/Microsoft_Word_Document18.docx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package" Target="../embeddings/Microsoft_Word_Document19.docx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package" Target="../embeddings/Microsoft_Word_Document20.docx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1.docx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package" Target="../embeddings/Microsoft_Word_Document22.docx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package" Target="../embeddings/Microsoft_Word_Document23.docx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package" Target="../embeddings/Microsoft_Word_Document24.docx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package" Target="../embeddings/Microsoft_Word_Document25.docx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package" Target="../embeddings/Microsoft_Word_Document26.docx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7.docx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package" Target="../embeddings/Microsoft_Word_Document28.docx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package" Target="../embeddings/Microsoft_Word_Document29.docx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package" Target="../embeddings/Microsoft_Word_Document30.docx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package" Target="../embeddings/Microsoft_Word_Document31.docx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package" Target="../embeddings/Microsoft_Word_Document32.docx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3.docx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package" Target="../embeddings/Microsoft_Word_Document34.docx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package" Target="../embeddings/Microsoft_Word_Document35.docx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package" Target="../embeddings/Microsoft_Word_Document36.docx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package" Target="../embeddings/Microsoft_Word_Document1.docx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package" Target="../embeddings/Microsoft_Word_Document37.docx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package" Target="../embeddings/Microsoft_Word_Document38.docx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package" Target="../embeddings/Microsoft_Word_Document39.docx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package" Target="../embeddings/Microsoft_Word_Document40.docx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package" Target="../embeddings/Microsoft_Word_Document41.docx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package" Target="../embeddings/Microsoft_Word_Document42.docx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package" Target="../embeddings/Microsoft_Word_Document43.docx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package" Target="../embeddings/Microsoft_Word_Document44.docx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5.docx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package" Target="../embeddings/Microsoft_Word_Document46.docx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7.docx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package" Target="../embeddings/Microsoft_Word_Document48.docx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package" Target="../embeddings/Microsoft_Word_Document49.docx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package" Target="../embeddings/Microsoft_Word_Document50.docx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package" Target="../embeddings/Microsoft_Word_Document51.docx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package" Target="../embeddings/Microsoft_Word_Document52.docx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package" Target="../embeddings/Microsoft_Word_Document53.docx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Word_Document2.docx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package" Target="../embeddings/Microsoft_Word_Document54.docx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package" Target="../embeddings/Microsoft_Word_Document55.docx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package" Target="../embeddings/Microsoft_Word_Document56.docx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7.docx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package" Target="../embeddings/Microsoft_Word_Document58.docx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package" Target="../embeddings/Microsoft_Word_Document59.docx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package" Target="../embeddings/Microsoft_Word_Document60.docx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package" Target="../embeddings/Microsoft_Word_Document61.docx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package" Target="../embeddings/Microsoft_Word_Document62.docx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package" Target="../embeddings/Microsoft_Word_Document63.docx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package" Target="../embeddings/Microsoft_Word_Document4.docx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package" Target="../embeddings/Microsoft_Word_Document5.docx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9">
            <a:extLst>
              <a:ext uri="{FF2B5EF4-FFF2-40B4-BE49-F238E27FC236}">
                <a16:creationId xmlns:a16="http://schemas.microsoft.com/office/drawing/2014/main" id="{09073DB5-2152-4F2C-8FE7-11699B4E67A9}"/>
              </a:ext>
            </a:extLst>
          </p:cNvPr>
          <p:cNvSpPr txBox="1"/>
          <p:nvPr/>
        </p:nvSpPr>
        <p:spPr>
          <a:xfrm>
            <a:off x="1896328" y="1478417"/>
            <a:ext cx="1915875" cy="923314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</a:t>
            </a:r>
            <a:r>
              <a:rPr lang="en-US" altLang="zh-CN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9</a:t>
            </a:r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章</a:t>
            </a:r>
            <a:endParaRPr lang="zh-CN" altLang="en-US" sz="5400" dirty="0">
              <a:solidFill>
                <a:srgbClr val="4472C4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DC2954-D90A-460B-8EE6-0E8298F94365}"/>
              </a:ext>
            </a:extLst>
          </p:cNvPr>
          <p:cNvSpPr/>
          <p:nvPr/>
        </p:nvSpPr>
        <p:spPr>
          <a:xfrm>
            <a:off x="1287188" y="2719977"/>
            <a:ext cx="3134157" cy="800203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/>
            <a:r>
              <a:rPr lang="zh-CN" altLang="en-US" sz="4600" b="1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支持向量机</a:t>
            </a:r>
            <a:endParaRPr lang="zh-CN" altLang="en-US" sz="4600" b="1" dirty="0">
              <a:solidFill>
                <a:srgbClr val="4472C4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7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3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4115238"/>
              </p:ext>
            </p:extLst>
          </p:nvPr>
        </p:nvGraphicFramePr>
        <p:xfrm>
          <a:off x="531813" y="804863"/>
          <a:ext cx="7861300" cy="566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873606" progId="Word.Document.12">
                  <p:embed/>
                </p:oleObj>
              </mc:Choice>
              <mc:Fallback>
                <p:oleObj name="Document" r:id="rId2" imgW="8129635" imgH="587360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66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295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1235484"/>
              </p:ext>
            </p:extLst>
          </p:nvPr>
        </p:nvGraphicFramePr>
        <p:xfrm>
          <a:off x="423863" y="982663"/>
          <a:ext cx="7859712" cy="301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21231" progId="Word.Document.12">
                  <p:embed/>
                </p:oleObj>
              </mc:Choice>
              <mc:Fallback>
                <p:oleObj name="Document" r:id="rId2" imgW="8129635" imgH="312123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23863" y="982663"/>
                        <a:ext cx="7859712" cy="301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194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5063130"/>
              </p:ext>
            </p:extLst>
          </p:nvPr>
        </p:nvGraphicFramePr>
        <p:xfrm>
          <a:off x="531813" y="804863"/>
          <a:ext cx="7861300" cy="566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860638" progId="Word.Document.12">
                  <p:embed/>
                </p:oleObj>
              </mc:Choice>
              <mc:Fallback>
                <p:oleObj name="Document" r:id="rId2" imgW="8129635" imgH="586063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66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482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9678141"/>
              </p:ext>
            </p:extLst>
          </p:nvPr>
        </p:nvGraphicFramePr>
        <p:xfrm>
          <a:off x="531813" y="804863"/>
          <a:ext cx="7861300" cy="338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02335" progId="Word.Document.12">
                  <p:embed/>
                </p:oleObj>
              </mc:Choice>
              <mc:Fallback>
                <p:oleObj name="Document" r:id="rId2" imgW="8129635" imgH="350233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38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731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1987973"/>
              </p:ext>
            </p:extLst>
          </p:nvPr>
        </p:nvGraphicFramePr>
        <p:xfrm>
          <a:off x="531813" y="804863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1358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4812233"/>
              </p:ext>
            </p:extLst>
          </p:nvPr>
        </p:nvGraphicFramePr>
        <p:xfrm>
          <a:off x="531813" y="804863"/>
          <a:ext cx="7861300" cy="588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092614" progId="Word.Document.12">
                  <p:embed/>
                </p:oleObj>
              </mc:Choice>
              <mc:Fallback>
                <p:oleObj name="Document" r:id="rId2" imgW="8129635" imgH="609261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883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211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1DBDEBF4-F64B-46A7-8E25-C572EFE196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4024623"/>
              </p:ext>
            </p:extLst>
          </p:nvPr>
        </p:nvGraphicFramePr>
        <p:xfrm>
          <a:off x="531813" y="804863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820B7B10-2C77-4DA4-989F-9F852EF8BD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923955"/>
              </p:ext>
            </p:extLst>
          </p:nvPr>
        </p:nvGraphicFramePr>
        <p:xfrm>
          <a:off x="641350" y="2217738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635" imgH="2927437" progId="Word.Document.12">
                  <p:embed/>
                </p:oleObj>
              </mc:Choice>
              <mc:Fallback>
                <p:oleObj name="Document" r:id="rId4" imgW="8129635" imgH="292743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1350" y="2217738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395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9985554"/>
              </p:ext>
            </p:extLst>
          </p:nvPr>
        </p:nvGraphicFramePr>
        <p:xfrm>
          <a:off x="531813" y="804863"/>
          <a:ext cx="7861300" cy="459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64155" progId="Word.Document.12">
                  <p:embed/>
                </p:oleObj>
              </mc:Choice>
              <mc:Fallback>
                <p:oleObj name="Document" r:id="rId2" imgW="8129635" imgH="47641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598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265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3646483"/>
              </p:ext>
            </p:extLst>
          </p:nvPr>
        </p:nvGraphicFramePr>
        <p:xfrm>
          <a:off x="531813" y="804863"/>
          <a:ext cx="7861300" cy="5145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26084" progId="Word.Document.12">
                  <p:embed/>
                </p:oleObj>
              </mc:Choice>
              <mc:Fallback>
                <p:oleObj name="Document" r:id="rId2" imgW="8129635" imgH="532608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45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475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0033995"/>
              </p:ext>
            </p:extLst>
          </p:nvPr>
        </p:nvGraphicFramePr>
        <p:xfrm>
          <a:off x="531813" y="804863"/>
          <a:ext cx="7861300" cy="5281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478094" progId="Word.Document.12">
                  <p:embed/>
                </p:oleObj>
              </mc:Choice>
              <mc:Fallback>
                <p:oleObj name="Document" r:id="rId2" imgW="8129635" imgH="547809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281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724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5308C7BE-2642-4736-9E33-AF112EB4DA35}"/>
              </a:ext>
            </a:extLst>
          </p:cNvPr>
          <p:cNvSpPr/>
          <p:nvPr/>
        </p:nvSpPr>
        <p:spPr>
          <a:xfrm>
            <a:off x="3858789" y="1260414"/>
            <a:ext cx="4035079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3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25" name="标题层">
            <a:extLst>
              <a:ext uri="{FF2B5EF4-FFF2-40B4-BE49-F238E27FC236}">
                <a16:creationId xmlns:a16="http://schemas.microsoft.com/office/drawing/2014/main" id="{289EE185-15D4-49EA-AEB9-3FFA96A3DE44}"/>
              </a:ext>
            </a:extLst>
          </p:cNvPr>
          <p:cNvSpPr txBox="1"/>
          <p:nvPr/>
        </p:nvSpPr>
        <p:spPr bwMode="auto">
          <a:xfrm>
            <a:off x="3599648" y="2185661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18FAC01-9E0B-4A9C-89F8-46B2593347C3}"/>
              </a:ext>
            </a:extLst>
          </p:cNvPr>
          <p:cNvCxnSpPr/>
          <p:nvPr/>
        </p:nvCxnSpPr>
        <p:spPr>
          <a:xfrm>
            <a:off x="4478620" y="2256262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7" name="标题层">
            <a:extLst>
              <a:ext uri="{FF2B5EF4-FFF2-40B4-BE49-F238E27FC236}">
                <a16:creationId xmlns:a16="http://schemas.microsoft.com/office/drawing/2014/main" id="{51938E92-37AE-4E13-A2FF-6393A85AC71B}"/>
              </a:ext>
            </a:extLst>
          </p:cNvPr>
          <p:cNvSpPr txBox="1"/>
          <p:nvPr/>
        </p:nvSpPr>
        <p:spPr bwMode="auto">
          <a:xfrm>
            <a:off x="4569888" y="2185661"/>
            <a:ext cx="7054567" cy="1231082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zh-CN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支持向量分类机的</a:t>
            </a:r>
            <a:endParaRPr lang="en-US" altLang="zh-CN" sz="3600" b="1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9140">
              <a:defRPr/>
            </a:pPr>
            <a:r>
              <a:rPr lang="zh-CN" altLang="zh-CN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基本原理</a:t>
            </a:r>
            <a:endParaRPr lang="zh-CN" altLang="en-US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标题层">
            <a:extLst>
              <a:ext uri="{FF2B5EF4-FFF2-40B4-BE49-F238E27FC236}">
                <a16:creationId xmlns:a16="http://schemas.microsoft.com/office/drawing/2014/main" id="{69F96B8F-7F7E-458C-9521-1895BE024912}"/>
              </a:ext>
            </a:extLst>
          </p:cNvPr>
          <p:cNvSpPr txBox="1"/>
          <p:nvPr/>
        </p:nvSpPr>
        <p:spPr bwMode="auto">
          <a:xfrm>
            <a:off x="3599648" y="3735483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DEC1C30-64E8-4FC7-82F8-9072EBE9B3F8}"/>
              </a:ext>
            </a:extLst>
          </p:cNvPr>
          <p:cNvCxnSpPr/>
          <p:nvPr/>
        </p:nvCxnSpPr>
        <p:spPr>
          <a:xfrm>
            <a:off x="4478620" y="3806084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9" name="标题层">
            <a:extLst>
              <a:ext uri="{FF2B5EF4-FFF2-40B4-BE49-F238E27FC236}">
                <a16:creationId xmlns:a16="http://schemas.microsoft.com/office/drawing/2014/main" id="{0DABE6CB-D4FC-4026-ADC9-2F5F9B8AE2CA}"/>
              </a:ext>
            </a:extLst>
          </p:cNvPr>
          <p:cNvSpPr txBox="1"/>
          <p:nvPr/>
        </p:nvSpPr>
        <p:spPr bwMode="auto">
          <a:xfrm>
            <a:off x="4569888" y="3735483"/>
            <a:ext cx="4666951" cy="1231082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zh-CN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支持向量机的</a:t>
            </a:r>
            <a:r>
              <a:rPr lang="en-US" altLang="zh-CN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Matlab</a:t>
            </a:r>
            <a:r>
              <a:rPr lang="zh-CN" altLang="zh-CN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命令及应用例子</a:t>
            </a:r>
            <a:endParaRPr lang="zh-CN" altLang="en-US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标题层">
            <a:extLst>
              <a:ext uri="{FF2B5EF4-FFF2-40B4-BE49-F238E27FC236}">
                <a16:creationId xmlns:a16="http://schemas.microsoft.com/office/drawing/2014/main" id="{5A9FEC25-0A79-45F7-923F-93795BA6D34E}"/>
              </a:ext>
            </a:extLst>
          </p:cNvPr>
          <p:cNvSpPr txBox="1"/>
          <p:nvPr/>
        </p:nvSpPr>
        <p:spPr bwMode="auto">
          <a:xfrm>
            <a:off x="3607670" y="5348869"/>
            <a:ext cx="799176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6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6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40333FD-AA1A-4909-AB9B-8A573DD162F0}"/>
              </a:ext>
            </a:extLst>
          </p:cNvPr>
          <p:cNvCxnSpPr/>
          <p:nvPr/>
        </p:nvCxnSpPr>
        <p:spPr>
          <a:xfrm>
            <a:off x="4486642" y="5419470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1" name="标题层">
            <a:extLst>
              <a:ext uri="{FF2B5EF4-FFF2-40B4-BE49-F238E27FC236}">
                <a16:creationId xmlns:a16="http://schemas.microsoft.com/office/drawing/2014/main" id="{27705A23-6A90-4D49-A7D8-B4838740F1E6}"/>
              </a:ext>
            </a:extLst>
          </p:cNvPr>
          <p:cNvSpPr txBox="1"/>
          <p:nvPr/>
        </p:nvSpPr>
        <p:spPr bwMode="auto">
          <a:xfrm>
            <a:off x="4577910" y="5348869"/>
            <a:ext cx="4666951" cy="67708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zh-CN" sz="36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乳腺癌的诊断</a:t>
            </a:r>
            <a:endParaRPr lang="zh-CN" altLang="en-US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707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95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50"/>
                            </p:stCondLst>
                            <p:childTnLst>
                              <p:par>
                                <p:cTn id="4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9" grpId="0"/>
      <p:bldP spid="39" grpId="0"/>
      <p:bldP spid="9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6245785"/>
              </p:ext>
            </p:extLst>
          </p:nvPr>
        </p:nvGraphicFramePr>
        <p:xfrm>
          <a:off x="531813" y="804863"/>
          <a:ext cx="7861300" cy="438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535421" progId="Word.Document.12">
                  <p:embed/>
                </p:oleObj>
              </mc:Choice>
              <mc:Fallback>
                <p:oleObj name="Document" r:id="rId2" imgW="8129635" imgH="453542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38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384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787085"/>
              </p:ext>
            </p:extLst>
          </p:nvPr>
        </p:nvGraphicFramePr>
        <p:xfrm>
          <a:off x="534988" y="806450"/>
          <a:ext cx="7807325" cy="340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152" imgH="3552926" progId="Word.Document.12">
                  <p:embed/>
                </p:oleObj>
              </mc:Choice>
              <mc:Fallback>
                <p:oleObj name="Document" r:id="rId2" imgW="8137152" imgH="355292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6450"/>
                        <a:ext cx="7807325" cy="3405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063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1615716"/>
              </p:ext>
            </p:extLst>
          </p:nvPr>
        </p:nvGraphicFramePr>
        <p:xfrm>
          <a:off x="531813" y="804863"/>
          <a:ext cx="7861300" cy="423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87374" progId="Word.Document.12">
                  <p:embed/>
                </p:oleObj>
              </mc:Choice>
              <mc:Fallback>
                <p:oleObj name="Document" r:id="rId2" imgW="8129635" imgH="438737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230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176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7782460"/>
              </p:ext>
            </p:extLst>
          </p:nvPr>
        </p:nvGraphicFramePr>
        <p:xfrm>
          <a:off x="531813" y="804863"/>
          <a:ext cx="7861300" cy="578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993556" progId="Word.Document.12">
                  <p:embed/>
                </p:oleObj>
              </mc:Choice>
              <mc:Fallback>
                <p:oleObj name="Document" r:id="rId2" imgW="8129635" imgH="599355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786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555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2588" y="612696"/>
            <a:ext cx="78985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9.1.2</a:t>
            </a:r>
            <a:r>
              <a:rPr lang="zh-CN" altLang="zh-CN" sz="4200" b="1">
                <a:solidFill>
                  <a:srgbClr val="319095"/>
                </a:solidFill>
              </a:rPr>
              <a:t>线性支持向量分类机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716042"/>
              </p:ext>
            </p:extLst>
          </p:nvPr>
        </p:nvGraphicFramePr>
        <p:xfrm>
          <a:off x="382588" y="1647825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686936" progId="Word.Document.12">
                  <p:embed/>
                </p:oleObj>
              </mc:Choice>
              <mc:Fallback>
                <p:oleObj name="Document" r:id="rId3" imgW="8548607" imgH="368693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2588" y="1647825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990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8583440"/>
              </p:ext>
            </p:extLst>
          </p:nvPr>
        </p:nvGraphicFramePr>
        <p:xfrm>
          <a:off x="531813" y="804863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927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379646"/>
              </p:ext>
            </p:extLst>
          </p:nvPr>
        </p:nvGraphicFramePr>
        <p:xfrm>
          <a:off x="531813" y="804863"/>
          <a:ext cx="7861300" cy="540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595522" progId="Word.Document.12">
                  <p:embed/>
                </p:oleObj>
              </mc:Choice>
              <mc:Fallback>
                <p:oleObj name="Document" r:id="rId2" imgW="8129635" imgH="559552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405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361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8850079"/>
              </p:ext>
            </p:extLst>
          </p:nvPr>
        </p:nvGraphicFramePr>
        <p:xfrm>
          <a:off x="375444" y="603157"/>
          <a:ext cx="8393112" cy="607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664473" imgH="6295709" progId="Word.Document.12">
                  <p:embed/>
                </p:oleObj>
              </mc:Choice>
              <mc:Fallback>
                <p:oleObj name="Document" r:id="rId2" imgW="8664473" imgH="629570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5444" y="603157"/>
                        <a:ext cx="8393112" cy="6073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284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6273746"/>
              </p:ext>
            </p:extLst>
          </p:nvPr>
        </p:nvGraphicFramePr>
        <p:xfrm>
          <a:off x="531813" y="804863"/>
          <a:ext cx="7861300" cy="495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629796" progId="Word.Document.12">
                  <p:embed/>
                </p:oleObj>
              </mc:Choice>
              <mc:Fallback>
                <p:oleObj name="Document" r:id="rId2" imgW="8129635" imgH="46297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954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567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8499517"/>
              </p:ext>
            </p:extLst>
          </p:nvPr>
        </p:nvGraphicFramePr>
        <p:xfrm>
          <a:off x="457200" y="766482"/>
          <a:ext cx="8229600" cy="640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478382" imgH="6621969" progId="Word.Document.12">
                  <p:embed/>
                </p:oleObj>
              </mc:Choice>
              <mc:Fallback>
                <p:oleObj name="Document" r:id="rId2" imgW="8478382" imgH="66219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7200" y="766482"/>
                        <a:ext cx="8229600" cy="640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162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0791663"/>
              </p:ext>
            </p:extLst>
          </p:nvPr>
        </p:nvGraphicFramePr>
        <p:xfrm>
          <a:off x="531813" y="804863"/>
          <a:ext cx="7861300" cy="586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081808" progId="Word.Document.12">
                  <p:embed/>
                </p:oleObj>
              </mc:Choice>
              <mc:Fallback>
                <p:oleObj name="Document" r:id="rId2" imgW="8129635" imgH="608180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868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106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8985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9.1.3  </a:t>
            </a:r>
            <a:r>
              <a:rPr lang="zh-CN" altLang="en-US" sz="4200" b="1">
                <a:solidFill>
                  <a:srgbClr val="319095"/>
                </a:solidFill>
              </a:rPr>
              <a:t>可分</a:t>
            </a:r>
            <a:r>
              <a:rPr lang="zh-CN" altLang="zh-CN" sz="4200" b="1">
                <a:solidFill>
                  <a:srgbClr val="319095"/>
                </a:solidFill>
              </a:rPr>
              <a:t>支持向量分类机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1948420"/>
              </p:ext>
            </p:extLst>
          </p:nvPr>
        </p:nvGraphicFramePr>
        <p:xfrm>
          <a:off x="384870" y="1647825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686936" progId="Word.Document.12">
                  <p:embed/>
                </p:oleObj>
              </mc:Choice>
              <mc:Fallback>
                <p:oleObj name="Document" r:id="rId3" imgW="8548607" imgH="368693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4870" y="1647825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8530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2406628"/>
              </p:ext>
            </p:extLst>
          </p:nvPr>
        </p:nvGraphicFramePr>
        <p:xfrm>
          <a:off x="531813" y="804863"/>
          <a:ext cx="7861300" cy="364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79697" progId="Word.Document.12">
                  <p:embed/>
                </p:oleObj>
              </mc:Choice>
              <mc:Fallback>
                <p:oleObj name="Document" r:id="rId2" imgW="8129635" imgH="377969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4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336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6258762"/>
              </p:ext>
            </p:extLst>
          </p:nvPr>
        </p:nvGraphicFramePr>
        <p:xfrm>
          <a:off x="531813" y="804863"/>
          <a:ext cx="7861300" cy="488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065291" progId="Word.Document.12">
                  <p:embed/>
                </p:oleObj>
              </mc:Choice>
              <mc:Fallback>
                <p:oleObj name="Document" r:id="rId2" imgW="8129635" imgH="506529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88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167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217824"/>
              </p:ext>
            </p:extLst>
          </p:nvPr>
        </p:nvGraphicFramePr>
        <p:xfrm>
          <a:off x="531813" y="804863"/>
          <a:ext cx="7861300" cy="509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279617" progId="Word.Document.12">
                  <p:embed/>
                </p:oleObj>
              </mc:Choice>
              <mc:Fallback>
                <p:oleObj name="Document" r:id="rId2" imgW="8129635" imgH="527961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091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851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0775811"/>
              </p:ext>
            </p:extLst>
          </p:nvPr>
        </p:nvGraphicFramePr>
        <p:xfrm>
          <a:off x="531813" y="804863"/>
          <a:ext cx="7861300" cy="311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232536" progId="Word.Document.12">
                  <p:embed/>
                </p:oleObj>
              </mc:Choice>
              <mc:Fallback>
                <p:oleObj name="Document" r:id="rId2" imgW="8129635" imgH="323253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1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491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0143394"/>
              </p:ext>
            </p:extLst>
          </p:nvPr>
        </p:nvGraphicFramePr>
        <p:xfrm>
          <a:off x="531813" y="804863"/>
          <a:ext cx="7861300" cy="488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066012" progId="Word.Document.12">
                  <p:embed/>
                </p:oleObj>
              </mc:Choice>
              <mc:Fallback>
                <p:oleObj name="Document" r:id="rId2" imgW="8129635" imgH="506601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88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42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8985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9.1.4  C-</a:t>
            </a:r>
            <a:r>
              <a:rPr lang="zh-CN" altLang="zh-CN" sz="4200" b="1">
                <a:solidFill>
                  <a:srgbClr val="319095"/>
                </a:solidFill>
              </a:rPr>
              <a:t>支持向量分类机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6131010"/>
              </p:ext>
            </p:extLst>
          </p:nvPr>
        </p:nvGraphicFramePr>
        <p:xfrm>
          <a:off x="204788" y="1555750"/>
          <a:ext cx="8256587" cy="397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4118850" progId="Word.Document.12">
                  <p:embed/>
                </p:oleObj>
              </mc:Choice>
              <mc:Fallback>
                <p:oleObj name="Document" r:id="rId3" imgW="8548607" imgH="4118850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4788" y="1555750"/>
                        <a:ext cx="8256587" cy="3971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8904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4504487"/>
              </p:ext>
            </p:extLst>
          </p:nvPr>
        </p:nvGraphicFramePr>
        <p:xfrm>
          <a:off x="531813" y="804863"/>
          <a:ext cx="7861300" cy="556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5760499" progId="Word.Document.12">
                  <p:embed/>
                </p:oleObj>
              </mc:Choice>
              <mc:Fallback>
                <p:oleObj name="Document" r:id="rId2" imgW="8111970" imgH="576049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56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768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746596"/>
              </p:ext>
            </p:extLst>
          </p:nvPr>
        </p:nvGraphicFramePr>
        <p:xfrm>
          <a:off x="531813" y="804863"/>
          <a:ext cx="7861300" cy="517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52380" progId="Word.Document.12">
                  <p:embed/>
                </p:oleObj>
              </mc:Choice>
              <mc:Fallback>
                <p:oleObj name="Document" r:id="rId2" imgW="8129635" imgH="5352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72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130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4435125"/>
              </p:ext>
            </p:extLst>
          </p:nvPr>
        </p:nvGraphicFramePr>
        <p:xfrm>
          <a:off x="531813" y="804863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737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5271097"/>
              </p:ext>
            </p:extLst>
          </p:nvPr>
        </p:nvGraphicFramePr>
        <p:xfrm>
          <a:off x="-275011" y="1340644"/>
          <a:ext cx="8763000" cy="417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054667" imgH="4327218" progId="Word.Document.12">
                  <p:embed/>
                </p:oleObj>
              </mc:Choice>
              <mc:Fallback>
                <p:oleObj name="Document" r:id="rId2" imgW="9054667" imgH="432721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75011" y="1340644"/>
                        <a:ext cx="8763000" cy="4176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574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9747889"/>
              </p:ext>
            </p:extLst>
          </p:nvPr>
        </p:nvGraphicFramePr>
        <p:xfrm>
          <a:off x="531813" y="804863"/>
          <a:ext cx="7861300" cy="569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897380" progId="Word.Document.12">
                  <p:embed/>
                </p:oleObj>
              </mc:Choice>
              <mc:Fallback>
                <p:oleObj name="Document" r:id="rId2" imgW="8129635" imgH="5897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691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767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603812" y="2432447"/>
            <a:ext cx="6706442" cy="233907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zh-CN" sz="4800" b="1">
                <a:latin typeface="微软雅黑" pitchFamily="34" charset="-122"/>
                <a:ea typeface="微软雅黑" pitchFamily="34" charset="-122"/>
              </a:rPr>
              <a:t>支持向量机的</a:t>
            </a:r>
            <a:endParaRPr lang="en-US" altLang="zh-CN" sz="4800" b="1">
              <a:latin typeface="微软雅黑" pitchFamily="34" charset="-122"/>
              <a:ea typeface="微软雅黑" pitchFamily="34" charset="-122"/>
            </a:endParaRPr>
          </a:p>
          <a:p>
            <a:pPr algn="ctr" defTabSz="1219140">
              <a:defRPr/>
            </a:pPr>
            <a:r>
              <a:rPr lang="en-US" altLang="zh-CN" sz="4800" b="1">
                <a:latin typeface="微软雅黑" pitchFamily="34" charset="-122"/>
                <a:ea typeface="微软雅黑" pitchFamily="34" charset="-122"/>
              </a:rPr>
              <a:t>Matlab</a:t>
            </a:r>
          </a:p>
          <a:p>
            <a:pPr algn="ctr" defTabSz="1219140">
              <a:defRPr/>
            </a:pPr>
            <a:r>
              <a:rPr lang="zh-CN" altLang="zh-CN" sz="4800" b="1">
                <a:latin typeface="微软雅黑" pitchFamily="34" charset="-122"/>
                <a:ea typeface="微软雅黑" pitchFamily="34" charset="-122"/>
              </a:rPr>
              <a:t>命令及应用例子</a:t>
            </a:r>
            <a:endParaRPr lang="zh-CN" altLang="en-US" sz="4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66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9205002"/>
              </p:ext>
            </p:extLst>
          </p:nvPr>
        </p:nvGraphicFramePr>
        <p:xfrm>
          <a:off x="531813" y="804863"/>
          <a:ext cx="7861300" cy="368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24724" progId="Word.Document.12">
                  <p:embed/>
                </p:oleObj>
              </mc:Choice>
              <mc:Fallback>
                <p:oleObj name="Document" r:id="rId2" imgW="8129635" imgH="3824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84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565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3564578"/>
              </p:ext>
            </p:extLst>
          </p:nvPr>
        </p:nvGraphicFramePr>
        <p:xfrm>
          <a:off x="531813" y="661988"/>
          <a:ext cx="7861300" cy="619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415003" progId="Word.Document.12">
                  <p:embed/>
                </p:oleObj>
              </mc:Choice>
              <mc:Fallback>
                <p:oleObj name="Document" r:id="rId2" imgW="8129635" imgH="641500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661988"/>
                        <a:ext cx="7861300" cy="6196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395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0689877"/>
              </p:ext>
            </p:extLst>
          </p:nvPr>
        </p:nvGraphicFramePr>
        <p:xfrm>
          <a:off x="531813" y="804863"/>
          <a:ext cx="7861300" cy="550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704306" progId="Word.Document.12">
                  <p:embed/>
                </p:oleObj>
              </mc:Choice>
              <mc:Fallback>
                <p:oleObj name="Document" r:id="rId2" imgW="8129635" imgH="570430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500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0413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6978495"/>
              </p:ext>
            </p:extLst>
          </p:nvPr>
        </p:nvGraphicFramePr>
        <p:xfrm>
          <a:off x="531813" y="804863"/>
          <a:ext cx="7861300" cy="581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160027" progId="Word.Document.12">
                  <p:embed/>
                </p:oleObj>
              </mc:Choice>
              <mc:Fallback>
                <p:oleObj name="Document" r:id="rId2" imgW="8129635" imgH="516002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815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035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3600536"/>
              </p:ext>
            </p:extLst>
          </p:nvPr>
        </p:nvGraphicFramePr>
        <p:xfrm>
          <a:off x="531813" y="804863"/>
          <a:ext cx="7861300" cy="3671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11036" progId="Word.Document.12">
                  <p:embed/>
                </p:oleObj>
              </mc:Choice>
              <mc:Fallback>
                <p:oleObj name="Document" r:id="rId2" imgW="8129635" imgH="381103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71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942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0458425"/>
              </p:ext>
            </p:extLst>
          </p:nvPr>
        </p:nvGraphicFramePr>
        <p:xfrm>
          <a:off x="641350" y="351631"/>
          <a:ext cx="7861300" cy="6154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376821" progId="Word.Document.12">
                  <p:embed/>
                </p:oleObj>
              </mc:Choice>
              <mc:Fallback>
                <p:oleObj name="Document" r:id="rId2" imgW="8129635" imgH="637682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1350" y="351631"/>
                        <a:ext cx="7861300" cy="6154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013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9372086"/>
              </p:ext>
            </p:extLst>
          </p:nvPr>
        </p:nvGraphicFramePr>
        <p:xfrm>
          <a:off x="531813" y="804863"/>
          <a:ext cx="7861300" cy="319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06740" progId="Word.Document.12">
                  <p:embed/>
                </p:oleObj>
              </mc:Choice>
              <mc:Fallback>
                <p:oleObj name="Document" r:id="rId2" imgW="8129635" imgH="33067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19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479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DC4B698-502E-4D50-858C-168D0B19795B}"/>
              </a:ext>
            </a:extLst>
          </p:cNvPr>
          <p:cNvSpPr txBox="1"/>
          <p:nvPr/>
        </p:nvSpPr>
        <p:spPr>
          <a:xfrm>
            <a:off x="178173" y="1305341"/>
            <a:ext cx="85220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57175" algn="just"/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5717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5717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a=readmatrix('data9_1.txt');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5717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b=a'; c=b(:,[1:27]); x=b(:,[28:end]);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提取已分类和待分类的数据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5717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[d,ps]=mapstd(c);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已分类数据的标准化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5717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mu=ps.xmean, sigma=ps.xstd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显示已知数据的均值和标准差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5717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xx=mapstd('apply',x,ps);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待分类数据的标准化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5717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group=[ones(20,1); -ones(7,1)];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已知样本点的类别标号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5717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s=fitcsvm(d',group)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训练支持向量机分类器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5717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sv_index=find(s.IsSupportVector)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返回支持向量的标号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5717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beta=s.Alpha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返回分类函数的权系数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5717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bb=s.Bias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返回分类函数的常数项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5717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check=predict(s,d') 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验证已知样本点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5717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err_rate=1-sum(group==check)/length(group)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计算已知样本点的错判率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57175" algn="just"/>
            <a:r>
              <a:rPr lang="en-US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solution=predict(s,xx') %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对待判样本点进行分类</a:t>
            </a:r>
            <a:endParaRPr lang="zh-CN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4372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530866" y="2801779"/>
            <a:ext cx="6706442" cy="160041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zh-CN" sz="4800" b="1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支持向量分类机</a:t>
            </a:r>
            <a:endParaRPr lang="en-US" altLang="zh-CN" sz="4800" b="1" kern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  <a:p>
            <a:pPr algn="ctr" defTabSz="1219140">
              <a:defRPr/>
            </a:pPr>
            <a:r>
              <a:rPr lang="zh-CN" altLang="zh-CN" sz="4800" b="1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的基本原理</a:t>
            </a:r>
            <a:endParaRPr lang="zh-CN" altLang="en-US" sz="4800" b="1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18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4870775" y="3171111"/>
            <a:ext cx="6706442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zh-CN" sz="4800" b="1">
                <a:latin typeface="微软雅黑" pitchFamily="34" charset="-122"/>
                <a:ea typeface="微软雅黑" pitchFamily="34" charset="-122"/>
              </a:rPr>
              <a:t>乳腺癌的诊断</a:t>
            </a:r>
            <a:endParaRPr lang="zh-CN" altLang="en-US" sz="4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19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9.3.1  </a:t>
            </a:r>
            <a:r>
              <a:rPr lang="zh-CN" altLang="zh-CN" sz="4200" b="1">
                <a:solidFill>
                  <a:srgbClr val="319095"/>
                </a:solidFill>
              </a:rPr>
              <a:t>问题的提出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2952947"/>
              </p:ext>
            </p:extLst>
          </p:nvPr>
        </p:nvGraphicFramePr>
        <p:xfrm>
          <a:off x="287338" y="1651000"/>
          <a:ext cx="8256587" cy="518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5378928" progId="Word.Document.12">
                  <p:embed/>
                </p:oleObj>
              </mc:Choice>
              <mc:Fallback>
                <p:oleObj name="Document" r:id="rId3" imgW="8548607" imgH="5378928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7338" y="1651000"/>
                        <a:ext cx="8256587" cy="5186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397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3556276"/>
              </p:ext>
            </p:extLst>
          </p:nvPr>
        </p:nvGraphicFramePr>
        <p:xfrm>
          <a:off x="531813" y="804863"/>
          <a:ext cx="7861300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42708" progId="Word.Document.12">
                  <p:embed/>
                </p:oleObj>
              </mc:Choice>
              <mc:Fallback>
                <p:oleObj name="Document" r:id="rId2" imgW="8129635" imgH="434270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9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102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82543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9.3.2  </a:t>
            </a:r>
            <a:r>
              <a:rPr lang="zh-CN" altLang="zh-CN" sz="4200" b="1">
                <a:solidFill>
                  <a:srgbClr val="319095"/>
                </a:solidFill>
              </a:rPr>
              <a:t>支持向量机的分类模型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9983761"/>
              </p:ext>
            </p:extLst>
          </p:nvPr>
        </p:nvGraphicFramePr>
        <p:xfrm>
          <a:off x="382588" y="1550427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686936" progId="Word.Document.12">
                  <p:embed/>
                </p:oleObj>
              </mc:Choice>
              <mc:Fallback>
                <p:oleObj name="Document" r:id="rId3" imgW="8548607" imgH="368693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2588" y="1550427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723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2006413"/>
              </p:ext>
            </p:extLst>
          </p:nvPr>
        </p:nvGraphicFramePr>
        <p:xfrm>
          <a:off x="531813" y="804863"/>
          <a:ext cx="7861300" cy="3671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98428" progId="Word.Document.12">
                  <p:embed/>
                </p:oleObj>
              </mc:Choice>
              <mc:Fallback>
                <p:oleObj name="Document" r:id="rId2" imgW="8129635" imgH="379842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71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128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5833669"/>
              </p:ext>
            </p:extLst>
          </p:nvPr>
        </p:nvGraphicFramePr>
        <p:xfrm>
          <a:off x="531813" y="804863"/>
          <a:ext cx="7861300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062103" progId="Word.Document.12">
                  <p:embed/>
                </p:oleObj>
              </mc:Choice>
              <mc:Fallback>
                <p:oleObj name="Document" r:id="rId2" imgW="8129635" imgH="406210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771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9070989"/>
              </p:ext>
            </p:extLst>
          </p:nvPr>
        </p:nvGraphicFramePr>
        <p:xfrm>
          <a:off x="531813" y="804863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8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3286055"/>
              </p:ext>
            </p:extLst>
          </p:nvPr>
        </p:nvGraphicFramePr>
        <p:xfrm>
          <a:off x="531813" y="804863"/>
          <a:ext cx="7861300" cy="5145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28246" progId="Word.Document.12">
                  <p:embed/>
                </p:oleObj>
              </mc:Choice>
              <mc:Fallback>
                <p:oleObj name="Document" r:id="rId2" imgW="8129635" imgH="532824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45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3618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872669"/>
              </p:ext>
            </p:extLst>
          </p:nvPr>
        </p:nvGraphicFramePr>
        <p:xfrm>
          <a:off x="531813" y="804863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928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2470153"/>
              </p:ext>
            </p:extLst>
          </p:nvPr>
        </p:nvGraphicFramePr>
        <p:xfrm>
          <a:off x="531813" y="804863"/>
          <a:ext cx="7861300" cy="518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11970" imgH="5364987" progId="Word.Document.12">
                  <p:embed/>
                </p:oleObj>
              </mc:Choice>
              <mc:Fallback>
                <p:oleObj name="Document" r:id="rId2" imgW="8111970" imgH="536498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186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53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4497630"/>
              </p:ext>
            </p:extLst>
          </p:nvPr>
        </p:nvGraphicFramePr>
        <p:xfrm>
          <a:off x="531813" y="804863"/>
          <a:ext cx="7861300" cy="406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220956" progId="Word.Document.12">
                  <p:embed/>
                </p:oleObj>
              </mc:Choice>
              <mc:Fallback>
                <p:oleObj name="Document" r:id="rId2" imgW="8129635" imgH="422095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067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13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0746639"/>
              </p:ext>
            </p:extLst>
          </p:nvPr>
        </p:nvGraphicFramePr>
        <p:xfrm>
          <a:off x="531813" y="804863"/>
          <a:ext cx="7861300" cy="5008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187403" progId="Word.Document.12">
                  <p:embed/>
                </p:oleObj>
              </mc:Choice>
              <mc:Fallback>
                <p:oleObj name="Document" r:id="rId2" imgW="8129635" imgH="518740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008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639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320218"/>
              </p:ext>
            </p:extLst>
          </p:nvPr>
        </p:nvGraphicFramePr>
        <p:xfrm>
          <a:off x="531813" y="804863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172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676428"/>
              </p:ext>
            </p:extLst>
          </p:nvPr>
        </p:nvGraphicFramePr>
        <p:xfrm>
          <a:off x="531813" y="804863"/>
          <a:ext cx="7861300" cy="451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678064" progId="Word.Document.12">
                  <p:embed/>
                </p:oleObj>
              </mc:Choice>
              <mc:Fallback>
                <p:oleObj name="Document" r:id="rId2" imgW="8129635" imgH="467806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51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583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82543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9.3.3  </a:t>
            </a:r>
            <a:r>
              <a:rPr lang="zh-CN" altLang="zh-CN" sz="4200" b="1">
                <a:solidFill>
                  <a:srgbClr val="319095"/>
                </a:solidFill>
              </a:rPr>
              <a:t>分类模型的求解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0130869"/>
              </p:ext>
            </p:extLst>
          </p:nvPr>
        </p:nvGraphicFramePr>
        <p:xfrm>
          <a:off x="382588" y="1651000"/>
          <a:ext cx="8256587" cy="3713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843635" progId="Word.Document.12">
                  <p:embed/>
                </p:oleObj>
              </mc:Choice>
              <mc:Fallback>
                <p:oleObj name="Document" r:id="rId3" imgW="8548607" imgH="3843635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2588" y="1651000"/>
                        <a:ext cx="8256587" cy="3713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584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4664223"/>
              </p:ext>
            </p:extLst>
          </p:nvPr>
        </p:nvGraphicFramePr>
        <p:xfrm>
          <a:off x="531813" y="804863"/>
          <a:ext cx="7861300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48831" progId="Word.Document.12">
                  <p:embed/>
                </p:oleObj>
              </mc:Choice>
              <mc:Fallback>
                <p:oleObj name="Document" r:id="rId2" imgW="8129635" imgH="434883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419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26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0280790"/>
              </p:ext>
            </p:extLst>
          </p:nvPr>
        </p:nvGraphicFramePr>
        <p:xfrm>
          <a:off x="531813" y="804863"/>
          <a:ext cx="7861300" cy="339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22867" progId="Word.Document.12">
                  <p:embed/>
                </p:oleObj>
              </mc:Choice>
              <mc:Fallback>
                <p:oleObj name="Document" r:id="rId2" imgW="8129635" imgH="352286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398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895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549879"/>
              </p:ext>
            </p:extLst>
          </p:nvPr>
        </p:nvGraphicFramePr>
        <p:xfrm>
          <a:off x="531813" y="804863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778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1621701"/>
              </p:ext>
            </p:extLst>
          </p:nvPr>
        </p:nvGraphicFramePr>
        <p:xfrm>
          <a:off x="531813" y="804863"/>
          <a:ext cx="7861300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27605" progId="Word.Document.12">
                  <p:embed/>
                </p:oleObj>
              </mc:Choice>
              <mc:Fallback>
                <p:oleObj name="Document" r:id="rId2" imgW="8129635" imgH="382760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589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5540759"/>
              </p:ext>
            </p:extLst>
          </p:nvPr>
        </p:nvGraphicFramePr>
        <p:xfrm>
          <a:off x="531813" y="804863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4210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F6DFF15-6A43-4A73-87DC-F8984438C9F1}"/>
              </a:ext>
            </a:extLst>
          </p:cNvPr>
          <p:cNvSpPr txBox="1"/>
          <p:nvPr/>
        </p:nvSpPr>
        <p:spPr>
          <a:xfrm>
            <a:off x="178172" y="490513"/>
            <a:ext cx="8132109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clc,clear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a=load('cancerdata2.txt');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a(:,1)=[];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删除第一列病例号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gind=find(a(:,1)==1);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读出良性肿瘤的序号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bind=find(a(:,1)==-1);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读出恶性肿瘤的序号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train=a([1:500],[2:end]);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提出已知样本点的数据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train=train'; 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[train,ps]=mapstd(train);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已分类数据标准化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group(gind)=1; group(bind)=-1;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已知样本点的类别标号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group=group';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转换成列向量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xa=a([501:569],[2:end]);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提出待分类数据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xa=xa'; xa=mapstd('apply',xa,ps);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待分类数据标准化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s=fitcsvm(train',group,'Standardize',true,'KernelFunction','rbf',...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'KernelScale','auto');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sv_index=find(s.IsSupportVector')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返回支持向量的标号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beta=s.Alpha'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返回分类函数的权系数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b=s.Bias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返回分类函数的常数项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check=predict(s,train');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验证已知样本点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err_rate=1-sum(group==check)/length(group)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计算错判率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solution=predict(s,xa')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进行待判样本点分类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sg=find(solution==1)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求待判样本点中的良性编号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sb=find(solution==-1)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求待判样本点中的恶性编号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1846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8985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9.1.1  </a:t>
            </a:r>
            <a:r>
              <a:rPr lang="zh-CN" altLang="zh-CN" sz="4200" b="1">
                <a:solidFill>
                  <a:srgbClr val="319095"/>
                </a:solidFill>
              </a:rPr>
              <a:t>线性可分支持向量分类机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8069115"/>
              </p:ext>
            </p:extLst>
          </p:nvPr>
        </p:nvGraphicFramePr>
        <p:xfrm>
          <a:off x="205835" y="1483192"/>
          <a:ext cx="8256587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3686936" progId="Word.Document.12">
                  <p:embed/>
                </p:oleObj>
              </mc:Choice>
              <mc:Fallback>
                <p:oleObj name="Document" r:id="rId3" imgW="8548607" imgH="368693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5835" y="1483192"/>
                        <a:ext cx="8256587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954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4105720"/>
              </p:ext>
            </p:extLst>
          </p:nvPr>
        </p:nvGraphicFramePr>
        <p:xfrm>
          <a:off x="531813" y="804863"/>
          <a:ext cx="786130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5996" progId="Word.Document.12">
                  <p:embed/>
                </p:oleObj>
              </mc:Choice>
              <mc:Fallback>
                <p:oleObj name="Document" r:id="rId2" imgW="8129635" imgH="29259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2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882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2784519"/>
              </p:ext>
            </p:extLst>
          </p:nvPr>
        </p:nvGraphicFramePr>
        <p:xfrm>
          <a:off x="504825" y="423863"/>
          <a:ext cx="8529638" cy="627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821226" imgH="6508712" progId="Word.Document.12">
                  <p:embed/>
                </p:oleObj>
              </mc:Choice>
              <mc:Fallback>
                <p:oleObj name="Document" r:id="rId2" imgW="8821226" imgH="650871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423863"/>
                        <a:ext cx="8529638" cy="6276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824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1675414"/>
              </p:ext>
            </p:extLst>
          </p:nvPr>
        </p:nvGraphicFramePr>
        <p:xfrm>
          <a:off x="531813" y="804863"/>
          <a:ext cx="7861300" cy="545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649194" progId="Word.Document.12">
                  <p:embed/>
                </p:oleObj>
              </mc:Choice>
              <mc:Fallback>
                <p:oleObj name="Document" r:id="rId2" imgW="8129635" imgH="564919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545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73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3391</TotalTime>
  <Words>590</Words>
  <Application>Microsoft Office PowerPoint</Application>
  <PresentationFormat>全屏显示(4:3)</PresentationFormat>
  <Paragraphs>63</Paragraphs>
  <Slides>70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70</vt:i4>
      </vt:variant>
    </vt:vector>
  </HeadingPairs>
  <TitlesOfParts>
    <vt:vector size="84" baseType="lpstr">
      <vt:lpstr>等线</vt:lpstr>
      <vt:lpstr>华文新魏</vt:lpstr>
      <vt:lpstr>隶书</vt:lpstr>
      <vt:lpstr>微软雅黑</vt:lpstr>
      <vt:lpstr>Arial</vt:lpstr>
      <vt:lpstr>Blackadder ITC</vt:lpstr>
      <vt:lpstr>Calibri</vt:lpstr>
      <vt:lpstr>Calibri Light</vt:lpstr>
      <vt:lpstr>Eras Bold ITC</vt:lpstr>
      <vt:lpstr>Impact</vt:lpstr>
      <vt:lpstr>Times New Roman</vt:lpstr>
      <vt:lpstr>2_Office 主题​​</vt:lpstr>
      <vt:lpstr>Document</vt:lpstr>
      <vt:lpstr>Microsoft Word 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常数项级数</dc:title>
  <dc:creator>Happy</dc:creator>
  <cp:lastModifiedBy>孤莱 端木</cp:lastModifiedBy>
  <cp:revision>167</cp:revision>
  <dcterms:created xsi:type="dcterms:W3CDTF">2020-06-24T23:10:14Z</dcterms:created>
  <dcterms:modified xsi:type="dcterms:W3CDTF">2023-08-24T09:49:52Z</dcterms:modified>
</cp:coreProperties>
</file>